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8" r:id="rId4"/>
    <p:sldId id="257" r:id="rId5"/>
    <p:sldId id="270" r:id="rId6"/>
    <p:sldId id="271" r:id="rId7"/>
    <p:sldId id="272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304" r:id="rId38"/>
    <p:sldId id="294" r:id="rId39"/>
    <p:sldId id="295" r:id="rId40"/>
    <p:sldId id="296" r:id="rId41"/>
    <p:sldId id="297" r:id="rId42"/>
    <p:sldId id="299" r:id="rId43"/>
    <p:sldId id="300" r:id="rId44"/>
    <p:sldId id="301" r:id="rId45"/>
    <p:sldId id="303" r:id="rId46"/>
    <p:sldId id="302" r:id="rId47"/>
    <p:sldId id="298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-182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58E8-1512-1242-8D50-3B9D998B1D00}" type="datetimeFigureOut">
              <a:rPr lang="en-US" smtClean="0"/>
              <a:t>2/19/15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A5B9-ECA0-C34A-956A-A433BB3C2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492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58E8-1512-1242-8D50-3B9D998B1D00}" type="datetimeFigureOut">
              <a:rPr lang="en-US" smtClean="0"/>
              <a:t>2/19/15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A5B9-ECA0-C34A-956A-A433BB3C2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97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58E8-1512-1242-8D50-3B9D998B1D00}" type="datetimeFigureOut">
              <a:rPr lang="en-US" smtClean="0"/>
              <a:t>2/19/15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A5B9-ECA0-C34A-956A-A433BB3C2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69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58E8-1512-1242-8D50-3B9D998B1D00}" type="datetimeFigureOut">
              <a:rPr lang="en-US" smtClean="0"/>
              <a:t>2/19/15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A5B9-ECA0-C34A-956A-A433BB3C2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17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58E8-1512-1242-8D50-3B9D998B1D00}" type="datetimeFigureOut">
              <a:rPr lang="en-US" smtClean="0"/>
              <a:t>2/19/15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A5B9-ECA0-C34A-956A-A433BB3C2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973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58E8-1512-1242-8D50-3B9D998B1D00}" type="datetimeFigureOut">
              <a:rPr lang="en-US" smtClean="0"/>
              <a:t>2/19/15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A5B9-ECA0-C34A-956A-A433BB3C2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645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58E8-1512-1242-8D50-3B9D998B1D00}" type="datetimeFigureOut">
              <a:rPr lang="en-US" smtClean="0"/>
              <a:t>2/19/15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A5B9-ECA0-C34A-956A-A433BB3C2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162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58E8-1512-1242-8D50-3B9D998B1D00}" type="datetimeFigureOut">
              <a:rPr lang="en-US" smtClean="0"/>
              <a:t>2/19/15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A5B9-ECA0-C34A-956A-A433BB3C2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501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58E8-1512-1242-8D50-3B9D998B1D00}" type="datetimeFigureOut">
              <a:rPr lang="en-US" smtClean="0"/>
              <a:t>2/19/15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A5B9-ECA0-C34A-956A-A433BB3C2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76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58E8-1512-1242-8D50-3B9D998B1D00}" type="datetimeFigureOut">
              <a:rPr lang="en-US" smtClean="0"/>
              <a:t>2/19/15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A5B9-ECA0-C34A-956A-A433BB3C2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06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58E8-1512-1242-8D50-3B9D998B1D00}" type="datetimeFigureOut">
              <a:rPr lang="en-US" smtClean="0"/>
              <a:t>2/19/15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A5B9-ECA0-C34A-956A-A433BB3C2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71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E58E8-1512-1242-8D50-3B9D998B1D00}" type="datetimeFigureOut">
              <a:rPr lang="en-US" smtClean="0"/>
              <a:t>2/19/15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CA5B9-ECA0-C34A-956A-A433BB3C2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97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LEARN Style Inventory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25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Action Bar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471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8554" y="702791"/>
            <a:ext cx="3420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Tile </a:t>
            </a:r>
            <a:r>
              <a:rPr lang="en-US" sz="1600" dirty="0"/>
              <a:t>Default – Background #</a:t>
            </a:r>
            <a:r>
              <a:rPr lang="en-US" sz="1600" dirty="0" smtClean="0"/>
              <a:t>17415F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778798" y="3512462"/>
            <a:ext cx="31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Text – Open Sans 20px Bold #FFF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768555" y="4912113"/>
            <a:ext cx="80783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Button Default – Open Sans 1.5em #FFF</a:t>
            </a:r>
            <a:r>
              <a:rPr lang="en-US" sz="1600" dirty="0"/>
              <a:t>, Background #0A5C87, </a:t>
            </a:r>
            <a:r>
              <a:rPr lang="en-US" sz="1600" dirty="0" smtClean="0"/>
              <a:t>Rollover Background </a:t>
            </a:r>
            <a:r>
              <a:rPr lang="en-US" sz="1600" dirty="0"/>
              <a:t>#0C6A9C</a:t>
            </a:r>
          </a:p>
          <a:p>
            <a:endParaRPr lang="en-US" sz="1600" dirty="0"/>
          </a:p>
        </p:txBody>
      </p:sp>
      <p:pic>
        <p:nvPicPr>
          <p:cNvPr id="2" name="Picture 1" descr="Tile-ActionB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48" y="1072123"/>
            <a:ext cx="2851156" cy="1799561"/>
          </a:xfrm>
          <a:prstGeom prst="rect">
            <a:avLst/>
          </a:prstGeom>
        </p:spPr>
      </p:pic>
      <p:pic>
        <p:nvPicPr>
          <p:cNvPr id="3" name="Picture 2" descr="Tile-Rollover-ActionB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235" y="1072123"/>
            <a:ext cx="2740072" cy="194026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35483" y="698277"/>
            <a:ext cx="3871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Tile </a:t>
            </a:r>
            <a:r>
              <a:rPr lang="en-US" sz="1600" dirty="0"/>
              <a:t>Rollover – Background #164769</a:t>
            </a:r>
          </a:p>
        </p:txBody>
      </p:sp>
      <p:pic>
        <p:nvPicPr>
          <p:cNvPr id="5" name="Picture 4" descr="Title-ActionBa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48" y="3916346"/>
            <a:ext cx="2569226" cy="35437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424562" y="3495804"/>
            <a:ext cx="2852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Glyphicon</a:t>
            </a:r>
            <a:r>
              <a:rPr lang="en-US" sz="1600" dirty="0" smtClean="0"/>
              <a:t> – 30px #FFF</a:t>
            </a:r>
            <a:endParaRPr lang="en-US" sz="1600" dirty="0"/>
          </a:p>
        </p:txBody>
      </p:sp>
      <p:pic>
        <p:nvPicPr>
          <p:cNvPr id="17" name="Picture 16" descr="Glyphicon-ActionBa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064" y="3875378"/>
            <a:ext cx="364084" cy="398217"/>
          </a:xfrm>
          <a:prstGeom prst="rect">
            <a:avLst/>
          </a:prstGeom>
        </p:spPr>
      </p:pic>
      <p:pic>
        <p:nvPicPr>
          <p:cNvPr id="18" name="Picture 17" descr="Button-ActionBa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48" y="5286882"/>
            <a:ext cx="2635906" cy="69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01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Subscribe Module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548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65601" y="375615"/>
            <a:ext cx="7404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H2 – Open Sans 20px Bold #FFF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1075845" y="1484605"/>
            <a:ext cx="7394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Descriptor text – Open Sans 13px #FFF, line-height 17px 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1065602" y="2525790"/>
            <a:ext cx="6657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Form field default – </a:t>
            </a:r>
            <a:r>
              <a:rPr lang="en-US" sz="1600" dirty="0"/>
              <a:t>Height 38px, background #</a:t>
            </a:r>
            <a:r>
              <a:rPr lang="en-US" sz="1600" dirty="0" smtClean="0"/>
              <a:t>EEE</a:t>
            </a:r>
          </a:p>
          <a:p>
            <a:r>
              <a:rPr lang="en-US" sz="1600" dirty="0" smtClean="0"/>
              <a:t>Button – Open Sans 16px Bold #FFF</a:t>
            </a:r>
            <a:r>
              <a:rPr lang="en-US" sz="1600" dirty="0"/>
              <a:t>, Background #063346</a:t>
            </a:r>
          </a:p>
          <a:p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1075845" y="3796385"/>
            <a:ext cx="6534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Button </a:t>
            </a:r>
            <a:r>
              <a:rPr lang="en-US" sz="1600" dirty="0"/>
              <a:t>rollover – Background #1295e8 </a:t>
            </a:r>
          </a:p>
        </p:txBody>
      </p:sp>
      <p:pic>
        <p:nvPicPr>
          <p:cNvPr id="4" name="Picture 3" descr="ModuleH2-Subscrib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889" y="806584"/>
            <a:ext cx="4417665" cy="432615"/>
          </a:xfrm>
          <a:prstGeom prst="rect">
            <a:avLst/>
          </a:prstGeom>
        </p:spPr>
      </p:pic>
      <p:pic>
        <p:nvPicPr>
          <p:cNvPr id="7" name="Picture 6" descr="Descriptor.Subscrib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889" y="1853937"/>
            <a:ext cx="6544963" cy="422905"/>
          </a:xfrm>
          <a:prstGeom prst="rect">
            <a:avLst/>
          </a:prstGeom>
        </p:spPr>
      </p:pic>
      <p:pic>
        <p:nvPicPr>
          <p:cNvPr id="9" name="Picture 8" descr="FormField-Button-Subscrib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889" y="3126495"/>
            <a:ext cx="4274039" cy="436763"/>
          </a:xfrm>
          <a:prstGeom prst="rect">
            <a:avLst/>
          </a:prstGeom>
        </p:spPr>
      </p:pic>
      <p:pic>
        <p:nvPicPr>
          <p:cNvPr id="10" name="Picture 9" descr="FormField-Button-Rollov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889" y="4150647"/>
            <a:ext cx="4250641" cy="436763"/>
          </a:xfrm>
          <a:prstGeom prst="rect">
            <a:avLst/>
          </a:prstGeom>
        </p:spPr>
      </p:pic>
      <p:pic>
        <p:nvPicPr>
          <p:cNvPr id="11" name="Picture 10" descr="FormField-Tex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889" y="5138855"/>
            <a:ext cx="4291611" cy="43731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86088" y="4769523"/>
            <a:ext cx="5950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Form field text – Open Sans 16px #555</a:t>
            </a:r>
            <a:endParaRPr lang="en-US" sz="1600" dirty="0"/>
          </a:p>
        </p:txBody>
      </p:sp>
      <p:pic>
        <p:nvPicPr>
          <p:cNvPr id="12" name="Picture 11" descr="Footnote-Subscrib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907" y="6167679"/>
            <a:ext cx="1892300" cy="3175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96331" y="5798347"/>
            <a:ext cx="6319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Footnote – Open Sans 10px #FFF, link 1px underline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63869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Blog Module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571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65601" y="570213"/>
            <a:ext cx="4516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H2 – Open Sans 20px Bold #FFF, Rollover underline</a:t>
            </a:r>
            <a:endParaRPr lang="en-US" sz="1600" dirty="0"/>
          </a:p>
        </p:txBody>
      </p:sp>
      <p:pic>
        <p:nvPicPr>
          <p:cNvPr id="2" name="Picture 1" descr="ModuleH2-Blo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889" y="939545"/>
            <a:ext cx="2428288" cy="46294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65602" y="2786960"/>
            <a:ext cx="72615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Date – Open Sans 13px Bold #FFF, line-height 17px, border-bottom 2px Solid #39C</a:t>
            </a:r>
            <a:endParaRPr lang="en-US" sz="1600" dirty="0"/>
          </a:p>
        </p:txBody>
      </p:sp>
      <p:pic>
        <p:nvPicPr>
          <p:cNvPr id="5" name="Picture 4" descr="Date-Blo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889" y="3156292"/>
            <a:ext cx="1349654" cy="30908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065602" y="3838811"/>
            <a:ext cx="72615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Title – Open Sans 13px Regular </a:t>
            </a:r>
            <a:r>
              <a:rPr lang="en-US" sz="1600" dirty="0"/>
              <a:t>#</a:t>
            </a:r>
            <a:r>
              <a:rPr lang="en-US" sz="1600" dirty="0" smtClean="0"/>
              <a:t>FFF, </a:t>
            </a:r>
            <a:r>
              <a:rPr lang="en-US" sz="1600" dirty="0"/>
              <a:t>line-height 17px</a:t>
            </a:r>
            <a:r>
              <a:rPr lang="en-US" sz="1600" dirty="0" smtClean="0"/>
              <a:t>, Rollover underline </a:t>
            </a:r>
            <a:endParaRPr lang="en-US" sz="1600" dirty="0"/>
          </a:p>
        </p:txBody>
      </p:sp>
      <p:pic>
        <p:nvPicPr>
          <p:cNvPr id="14" name="Picture 13" descr="Title-Blo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889" y="4279621"/>
            <a:ext cx="2314521" cy="22235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065602" y="1765881"/>
            <a:ext cx="2908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Glyphicon</a:t>
            </a:r>
            <a:r>
              <a:rPr lang="en-US" sz="1600" dirty="0" smtClean="0"/>
              <a:t> – 20px Bold #FFF</a:t>
            </a:r>
            <a:endParaRPr lang="en-US" sz="1600" dirty="0"/>
          </a:p>
        </p:txBody>
      </p:sp>
      <p:pic>
        <p:nvPicPr>
          <p:cNvPr id="17" name="Picture 16" descr="Glyphicon-Blo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889" y="2175709"/>
            <a:ext cx="418686" cy="35887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65602" y="4865004"/>
            <a:ext cx="72615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Button Default – </a:t>
            </a:r>
            <a:r>
              <a:rPr lang="en-US" sz="1600" dirty="0"/>
              <a:t>Height 38px, background #EEE</a:t>
            </a:r>
          </a:p>
          <a:p>
            <a:r>
              <a:rPr lang="en-US" sz="1600" dirty="0"/>
              <a:t>Button </a:t>
            </a:r>
            <a:r>
              <a:rPr lang="en-US" sz="1600" dirty="0" smtClean="0"/>
              <a:t>– Open Sans </a:t>
            </a:r>
            <a:r>
              <a:rPr lang="en-US" sz="1600" dirty="0"/>
              <a:t>16px Bold #FFF, Background #</a:t>
            </a:r>
            <a:r>
              <a:rPr lang="en-US" sz="1600" dirty="0" smtClean="0"/>
              <a:t>063346</a:t>
            </a:r>
          </a:p>
          <a:p>
            <a:r>
              <a:rPr lang="en-US" sz="1600" dirty="0"/>
              <a:t>Button rollover – Background #1295e8 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32" name="Picture 31" descr="Button-Blo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889" y="5822588"/>
            <a:ext cx="1342869" cy="435525"/>
          </a:xfrm>
          <a:prstGeom prst="rect">
            <a:avLst/>
          </a:prstGeom>
        </p:spPr>
      </p:pic>
      <p:pic>
        <p:nvPicPr>
          <p:cNvPr id="33" name="Picture 32" descr="Button-Rollover-Blo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188" y="5822588"/>
            <a:ext cx="1369925" cy="43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4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Explainer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412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45115" y="611181"/>
            <a:ext cx="7404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H1 – Bitter 36px Font-weight 400 #333, line-height 44px, letter-spacing normal</a:t>
            </a:r>
            <a:endParaRPr lang="en-US" sz="1600" dirty="0"/>
          </a:p>
        </p:txBody>
      </p:sp>
      <p:pic>
        <p:nvPicPr>
          <p:cNvPr id="2" name="Picture 1" descr="H1-Explai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80" y="993841"/>
            <a:ext cx="5917610" cy="728550"/>
          </a:xfrm>
          <a:prstGeom prst="rect">
            <a:avLst/>
          </a:prstGeom>
        </p:spPr>
      </p:pic>
      <p:pic>
        <p:nvPicPr>
          <p:cNvPr id="3" name="Picture 2" descr="H2-Explain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86" y="2429063"/>
            <a:ext cx="3461968" cy="40326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45115" y="2110941"/>
            <a:ext cx="7404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H1 – Bitter 22px Font-weight 400 #666, line-height 24px</a:t>
            </a:r>
            <a:endParaRPr lang="en-US" sz="1600" dirty="0"/>
          </a:p>
        </p:txBody>
      </p:sp>
      <p:pic>
        <p:nvPicPr>
          <p:cNvPr id="5" name="Picture 4" descr="NavTabs-Explain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86" y="3954792"/>
            <a:ext cx="2527120" cy="240346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5115" y="3304019"/>
            <a:ext cx="740495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Nav</a:t>
            </a:r>
            <a:r>
              <a:rPr lang="en-US" sz="1600" dirty="0" smtClean="0"/>
              <a:t> Tabs – Open Sans 16px Font-weight 400 #000, link #0C648C, background #</a:t>
            </a:r>
            <a:r>
              <a:rPr lang="en-US" sz="1600" dirty="0" err="1" smtClean="0"/>
              <a:t>eee</a:t>
            </a:r>
            <a:r>
              <a:rPr lang="en-US" sz="1600" dirty="0" smtClean="0"/>
              <a:t>, underline line-height 24px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04762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24629" y="600939"/>
            <a:ext cx="74049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Notification Box - Background #EEFAFE</a:t>
            </a:r>
          </a:p>
          <a:p>
            <a:r>
              <a:rPr lang="en-US" sz="1600" dirty="0" smtClean="0"/>
              <a:t>H2 – Open Sans 16px Bold #333, letter-spacing normal, line-height 32px</a:t>
            </a:r>
          </a:p>
          <a:p>
            <a:r>
              <a:rPr lang="en-US" sz="1600" dirty="0" smtClean="0"/>
              <a:t>P – Open Sans 16px #333, line-height 24px</a:t>
            </a:r>
          </a:p>
          <a:p>
            <a:r>
              <a:rPr lang="en-US" sz="1600" dirty="0" smtClean="0"/>
              <a:t>List – Open Sans 15px #333, link #0C648C</a:t>
            </a:r>
          </a:p>
          <a:p>
            <a:r>
              <a:rPr lang="en-US" sz="1600" dirty="0" smtClean="0"/>
              <a:t>Button – Open Sans 16px Bold </a:t>
            </a:r>
            <a:r>
              <a:rPr lang="en-US" sz="1600" dirty="0"/>
              <a:t>#</a:t>
            </a:r>
            <a:r>
              <a:rPr lang="en-US" sz="1600" dirty="0" smtClean="0"/>
              <a:t>FFF, Background #0A5c87, </a:t>
            </a:r>
            <a:r>
              <a:rPr lang="en-US" sz="1600" dirty="0" err="1" smtClean="0"/>
              <a:t>Rolllover</a:t>
            </a:r>
            <a:r>
              <a:rPr lang="en-US" sz="1600" dirty="0" smtClean="0"/>
              <a:t> #0C6A9C</a:t>
            </a:r>
            <a:endParaRPr lang="en-US" sz="1600" dirty="0"/>
          </a:p>
        </p:txBody>
      </p:sp>
      <p:pic>
        <p:nvPicPr>
          <p:cNvPr id="4" name="Picture 3" descr="NotficationBox-Button-Explai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18" y="2094998"/>
            <a:ext cx="4811192" cy="2089432"/>
          </a:xfrm>
          <a:prstGeom prst="rect">
            <a:avLst/>
          </a:prstGeom>
        </p:spPr>
      </p:pic>
      <p:pic>
        <p:nvPicPr>
          <p:cNvPr id="8" name="Picture 7" descr="BlockQuote-Explain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65" y="5299047"/>
            <a:ext cx="5632590" cy="9387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24629" y="4696525"/>
            <a:ext cx="740495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Block quote - Background #F2F2F2</a:t>
            </a:r>
          </a:p>
          <a:p>
            <a:r>
              <a:rPr lang="en-US" sz="1600" dirty="0" smtClean="0"/>
              <a:t>Open Sans 16px Bold #333, line-height 24px, link #0C648C</a:t>
            </a:r>
          </a:p>
        </p:txBody>
      </p:sp>
    </p:spTree>
    <p:extLst>
      <p:ext uri="{BB962C8B-B14F-4D97-AF65-F5344CB8AC3E}">
        <p14:creationId xmlns:p14="http://schemas.microsoft.com/office/powerpoint/2010/main" val="1547448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73414" y="478035"/>
            <a:ext cx="74049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H3 – Bitter 21px font-weight normal #333, letter-spacing normal, line-height 25px</a:t>
            </a:r>
          </a:p>
          <a:p>
            <a:r>
              <a:rPr lang="en-US" sz="1600" dirty="0" smtClean="0"/>
              <a:t>P – Open Sans 16px #333, link #0C648C, border-bottom 1px #0C648C, line-height 24px</a:t>
            </a:r>
          </a:p>
          <a:p>
            <a:r>
              <a:rPr lang="en-US" sz="1600" dirty="0" smtClean="0"/>
              <a:t>Glossary-term – border-bottom dashed</a:t>
            </a:r>
          </a:p>
        </p:txBody>
      </p:sp>
      <p:pic>
        <p:nvPicPr>
          <p:cNvPr id="5" name="Picture 4" descr="Cont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59" y="1392038"/>
            <a:ext cx="5940835" cy="24030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73414" y="4030638"/>
            <a:ext cx="74049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Tooltip</a:t>
            </a:r>
          </a:p>
          <a:p>
            <a:r>
              <a:rPr lang="en-US" sz="1600" dirty="0"/>
              <a:t>Title – Bitter </a:t>
            </a:r>
            <a:r>
              <a:rPr lang="en-US" sz="1600" dirty="0" smtClean="0"/>
              <a:t>21px #FFF font-weight normal</a:t>
            </a:r>
          </a:p>
          <a:p>
            <a:r>
              <a:rPr lang="en-US" sz="1600" dirty="0" smtClean="0"/>
              <a:t>Text</a:t>
            </a:r>
            <a:r>
              <a:rPr lang="en-US" sz="1600" dirty="0"/>
              <a:t> – </a:t>
            </a:r>
            <a:r>
              <a:rPr lang="en-US" sz="1600" dirty="0" smtClean="0"/>
              <a:t>Open Sans 14px #CDEDFA font-weight normal, line-spacing 19px  </a:t>
            </a:r>
          </a:p>
          <a:p>
            <a:r>
              <a:rPr lang="en-US" sz="1600" dirty="0" smtClean="0"/>
              <a:t> </a:t>
            </a:r>
          </a:p>
        </p:txBody>
      </p:sp>
      <p:pic>
        <p:nvPicPr>
          <p:cNvPr id="9" name="Picture 8" descr="List-Glossary-Rollover-Explain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38" y="4872032"/>
            <a:ext cx="5292817" cy="167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801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Hero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8456"/>
            <a:ext cx="6400800" cy="1752600"/>
          </a:xfrm>
        </p:spPr>
        <p:txBody>
          <a:bodyPr>
            <a:normAutofit/>
          </a:bodyPr>
          <a:lstStyle/>
          <a:p>
            <a:r>
              <a:rPr lang="en-US" sz="2500" dirty="0" smtClean="0"/>
              <a:t>Home, Get Coverage, Change or Update Plan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448146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ccordian-Open-Explai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83" y="1688141"/>
            <a:ext cx="6132702" cy="24514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4872" y="672633"/>
            <a:ext cx="74049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FAQ Question – Open Sans 16px font-weight normal #063346, letter-spacing normal, line-height 24px, border-bottom 1px #08425D</a:t>
            </a:r>
          </a:p>
          <a:p>
            <a:endParaRPr lang="en-US" sz="1600" dirty="0" smtClean="0"/>
          </a:p>
          <a:p>
            <a:r>
              <a:rPr lang="en-US" sz="1600" dirty="0" smtClean="0"/>
              <a:t>FAQ Question .answer – Open Sans 16px #666, line-height 24px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34873" y="4645135"/>
            <a:ext cx="3707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Survey H2 – Bitter 24px, line-height 32px</a:t>
            </a:r>
          </a:p>
        </p:txBody>
      </p:sp>
      <p:pic>
        <p:nvPicPr>
          <p:cNvPr id="3" name="Picture 2" descr="H2-Survey-Explain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82" y="4973499"/>
            <a:ext cx="3472211" cy="492051"/>
          </a:xfrm>
          <a:prstGeom prst="rect">
            <a:avLst/>
          </a:prstGeom>
        </p:spPr>
      </p:pic>
      <p:pic>
        <p:nvPicPr>
          <p:cNvPr id="4" name="Picture 3" descr="Radio-Survey-Explain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255" y="4983689"/>
            <a:ext cx="2464860" cy="14701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77001" y="4639388"/>
            <a:ext cx="3707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Questions – Helvetica </a:t>
            </a:r>
            <a:r>
              <a:rPr lang="en-US" sz="1600" dirty="0" err="1" smtClean="0"/>
              <a:t>Neue</a:t>
            </a:r>
            <a:r>
              <a:rPr lang="en-US" sz="1600" dirty="0" smtClean="0"/>
              <a:t> 14px #3B3B3B</a:t>
            </a:r>
          </a:p>
        </p:txBody>
      </p:sp>
    </p:spTree>
    <p:extLst>
      <p:ext uri="{BB962C8B-B14F-4D97-AF65-F5344CB8AC3E}">
        <p14:creationId xmlns:p14="http://schemas.microsoft.com/office/powerpoint/2010/main" val="908169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Article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411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45115" y="611181"/>
            <a:ext cx="74049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Take </a:t>
            </a:r>
            <a:r>
              <a:rPr lang="en-US" sz="1600" dirty="0" smtClean="0"/>
              <a:t>Action</a:t>
            </a:r>
          </a:p>
          <a:p>
            <a:r>
              <a:rPr lang="en-US" sz="1600" dirty="0" smtClean="0"/>
              <a:t>H4 – Open Sans 16px Bold#333, line-height 24px</a:t>
            </a:r>
          </a:p>
          <a:p>
            <a:r>
              <a:rPr lang="en-US" sz="1600" dirty="0" smtClean="0"/>
              <a:t>List</a:t>
            </a:r>
            <a:r>
              <a:rPr lang="en-US" sz="1600" dirty="0"/>
              <a:t> – </a:t>
            </a:r>
            <a:r>
              <a:rPr lang="en-US" sz="1600" dirty="0" smtClean="0"/>
              <a:t> Open Sans 16px normal, links #0C648C, Rollover underline</a:t>
            </a:r>
          </a:p>
          <a:p>
            <a:endParaRPr lang="en-US" sz="1600" dirty="0"/>
          </a:p>
        </p:txBody>
      </p:sp>
      <p:pic>
        <p:nvPicPr>
          <p:cNvPr id="4" name="Picture 3" descr="Links-Artic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13" y="1503208"/>
            <a:ext cx="3523711" cy="24418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43881" y="4590108"/>
            <a:ext cx="7404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Content styling same as Explainer pages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36664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499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1-BlogP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58" y="829014"/>
            <a:ext cx="4032337" cy="7650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5115" y="611181"/>
            <a:ext cx="7404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H1 – Bitter 36px font-weight 400 #333, letter-spacing normal, line-height 44px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43881" y="1824873"/>
            <a:ext cx="7404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H2 </a:t>
            </a:r>
            <a:r>
              <a:rPr lang="en-US" sz="1600" dirty="0"/>
              <a:t>– Bitter </a:t>
            </a:r>
            <a:r>
              <a:rPr lang="en-US" sz="1600" dirty="0" smtClean="0"/>
              <a:t>24px </a:t>
            </a:r>
            <a:r>
              <a:rPr lang="en-US" sz="1600" dirty="0"/>
              <a:t>font-weight 400 </a:t>
            </a:r>
            <a:r>
              <a:rPr lang="en-US" sz="1600" dirty="0" smtClean="0"/>
              <a:t>#0C648C, </a:t>
            </a:r>
            <a:r>
              <a:rPr lang="en-US" sz="1600" dirty="0"/>
              <a:t>letter-spacing normal, line-height </a:t>
            </a:r>
            <a:r>
              <a:rPr lang="en-US" sz="1600" dirty="0" smtClean="0"/>
              <a:t>32px</a:t>
            </a:r>
            <a:endParaRPr lang="en-US" sz="1600" dirty="0"/>
          </a:p>
        </p:txBody>
      </p:sp>
      <p:pic>
        <p:nvPicPr>
          <p:cNvPr id="3" name="Picture 2" descr="H2-BlogP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67" y="2239597"/>
            <a:ext cx="3748758" cy="315316"/>
          </a:xfrm>
          <a:prstGeom prst="rect">
            <a:avLst/>
          </a:prstGeom>
        </p:spPr>
      </p:pic>
      <p:pic>
        <p:nvPicPr>
          <p:cNvPr id="5" name="Picture 4" descr="Date-BlogPag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67" y="3289430"/>
            <a:ext cx="1621331" cy="3537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45115" y="2950876"/>
            <a:ext cx="7404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Date </a:t>
            </a:r>
            <a:r>
              <a:rPr lang="en-US" sz="1600" dirty="0"/>
              <a:t>– </a:t>
            </a:r>
            <a:r>
              <a:rPr lang="en-US" sz="1600" dirty="0" smtClean="0"/>
              <a:t>Open Sans </a:t>
            </a:r>
            <a:r>
              <a:rPr lang="en-US" sz="1600" dirty="0"/>
              <a:t>1</a:t>
            </a:r>
            <a:r>
              <a:rPr lang="en-US" sz="1600" dirty="0" smtClean="0"/>
              <a:t>4px #666, line</a:t>
            </a:r>
            <a:r>
              <a:rPr lang="en-US" sz="1600" dirty="0"/>
              <a:t>-height </a:t>
            </a:r>
            <a:r>
              <a:rPr lang="en-US" sz="1600" dirty="0" smtClean="0"/>
              <a:t>24px</a:t>
            </a:r>
            <a:endParaRPr lang="en-US" sz="1600" dirty="0"/>
          </a:p>
        </p:txBody>
      </p:sp>
      <p:pic>
        <p:nvPicPr>
          <p:cNvPr id="7" name="Picture 6" descr="Categories-Archives-BlogPag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19" y="4544738"/>
            <a:ext cx="2483605" cy="214299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50049" y="3929236"/>
            <a:ext cx="740495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H4 – Open Sans 16px Bold#333, line-height 24px</a:t>
            </a:r>
          </a:p>
          <a:p>
            <a:r>
              <a:rPr lang="en-US" sz="1600" dirty="0"/>
              <a:t>List –  Open Sans 16px normal, links #0C648C, Rollover </a:t>
            </a:r>
            <a:r>
              <a:rPr lang="en-US" sz="1600" dirty="0" smtClean="0"/>
              <a:t>underline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87858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45115" y="611181"/>
            <a:ext cx="7814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Button – Open Sans 16px font-weight 700 #0E70B4, Background #EEE, rollover #0E70B4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949995" y="1064191"/>
            <a:ext cx="7315710" cy="1294257"/>
            <a:chOff x="949995" y="1125643"/>
            <a:chExt cx="7315710" cy="1294257"/>
          </a:xfrm>
        </p:grpSpPr>
        <p:pic>
          <p:nvPicPr>
            <p:cNvPr id="4" name="Picture 3" descr="Paginatio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628" y="1125643"/>
              <a:ext cx="7100807" cy="574071"/>
            </a:xfrm>
            <a:prstGeom prst="rect">
              <a:avLst/>
            </a:prstGeom>
          </p:spPr>
        </p:pic>
        <p:pic>
          <p:nvPicPr>
            <p:cNvPr id="11" name="Picture 10" descr="PaginationRollov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95" y="1628537"/>
              <a:ext cx="7315710" cy="791363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1043881" y="2882766"/>
            <a:ext cx="7404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Content styling same as Explainer pages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31123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Sitemap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298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45115" y="611181"/>
            <a:ext cx="7404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H1 – Bitter 36px font-weight 400 #333, letter-spacing normal, line-height 44px</a:t>
            </a:r>
          </a:p>
        </p:txBody>
      </p:sp>
      <p:pic>
        <p:nvPicPr>
          <p:cNvPr id="4" name="Picture 3" descr="H1-Site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77" y="970219"/>
            <a:ext cx="1778235" cy="4954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45115" y="1883130"/>
            <a:ext cx="7404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H2 – Bitter 24px font-weight 400 #0C648C</a:t>
            </a:r>
            <a:r>
              <a:rPr lang="en-US" sz="1600" dirty="0"/>
              <a:t>, Rollover #08425d </a:t>
            </a:r>
            <a:endParaRPr lang="en-US" sz="1600" dirty="0" smtClean="0"/>
          </a:p>
        </p:txBody>
      </p:sp>
      <p:pic>
        <p:nvPicPr>
          <p:cNvPr id="12" name="Picture 11" descr="H2-LinkswRollover-Sitem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25" y="2299365"/>
            <a:ext cx="5848474" cy="349163"/>
          </a:xfrm>
          <a:prstGeom prst="rect">
            <a:avLst/>
          </a:prstGeom>
        </p:spPr>
      </p:pic>
      <p:pic>
        <p:nvPicPr>
          <p:cNvPr id="13" name="Picture 12" descr="List-wRollover-Sitema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25" y="4622125"/>
            <a:ext cx="2998118" cy="194660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45115" y="4196988"/>
            <a:ext cx="7404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List – Open Sans 1.5em font-weight 400 #0C648C</a:t>
            </a:r>
            <a:r>
              <a:rPr lang="en-US" sz="1600" dirty="0"/>
              <a:t>, Rollover </a:t>
            </a:r>
            <a:r>
              <a:rPr lang="en-US" sz="1600" dirty="0" smtClean="0"/>
              <a:t>1px #</a:t>
            </a:r>
            <a:r>
              <a:rPr lang="en-US" sz="1600" dirty="0"/>
              <a:t>08425d </a:t>
            </a:r>
            <a:endParaRPr lang="en-US" sz="1600" dirty="0" smtClean="0"/>
          </a:p>
        </p:txBody>
      </p:sp>
      <p:pic>
        <p:nvPicPr>
          <p:cNvPr id="15" name="Picture 14" descr="H3-Sitemap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75" y="3518698"/>
            <a:ext cx="1494497" cy="35286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45115" y="3164220"/>
            <a:ext cx="7404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H3 – Open Sans 16px font-weight 700 #333, Text-transform uppercase</a:t>
            </a:r>
          </a:p>
        </p:txBody>
      </p:sp>
    </p:spTree>
    <p:extLst>
      <p:ext uri="{BB962C8B-B14F-4D97-AF65-F5344CB8AC3E}">
        <p14:creationId xmlns:p14="http://schemas.microsoft.com/office/powerpoint/2010/main" val="23634150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Glossary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3149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45115" y="611181"/>
            <a:ext cx="7404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H1 – Bitter 36px font-weight 400 #333, letter-spacing normal, line-height 44px</a:t>
            </a:r>
          </a:p>
        </p:txBody>
      </p:sp>
      <p:pic>
        <p:nvPicPr>
          <p:cNvPr id="2" name="Picture 1" descr="H1-Gloss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15" y="960146"/>
            <a:ext cx="1472795" cy="490932"/>
          </a:xfrm>
          <a:prstGeom prst="rect">
            <a:avLst/>
          </a:prstGeom>
        </p:spPr>
      </p:pic>
      <p:pic>
        <p:nvPicPr>
          <p:cNvPr id="3" name="Picture 2" descr="AlphaSelect-Glossar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65" y="2419265"/>
            <a:ext cx="6949867" cy="42208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55525" y="1994744"/>
            <a:ext cx="7404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Nav</a:t>
            </a:r>
            <a:r>
              <a:rPr lang="en-US" sz="1600" dirty="0" smtClean="0"/>
              <a:t> – Open Sans 16px font-weight Bold #0C648C, Rollover #000000, Background #EEE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55525" y="3332690"/>
            <a:ext cx="80884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Links</a:t>
            </a:r>
          </a:p>
          <a:p>
            <a:r>
              <a:rPr lang="en-US" sz="1600" dirty="0" smtClean="0"/>
              <a:t>H2</a:t>
            </a:r>
            <a:r>
              <a:rPr lang="en-US" sz="1600" dirty="0"/>
              <a:t> – </a:t>
            </a:r>
            <a:r>
              <a:rPr lang="en-US" sz="1600" dirty="0" smtClean="0"/>
              <a:t>Bitter 24px font-weight 400 #333, </a:t>
            </a:r>
          </a:p>
          <a:p>
            <a:r>
              <a:rPr lang="en-US" sz="1600" dirty="0" smtClean="0"/>
              <a:t>List </a:t>
            </a:r>
            <a:r>
              <a:rPr lang="en-US" sz="1600" dirty="0"/>
              <a:t>– </a:t>
            </a:r>
            <a:r>
              <a:rPr lang="en-US" sz="1600" dirty="0" smtClean="0"/>
              <a:t>Open Sans 16px #0C648C, rollover #08425d underline, </a:t>
            </a:r>
            <a:r>
              <a:rPr lang="en-US" sz="1600" dirty="0"/>
              <a:t>line-height 24px, </a:t>
            </a:r>
            <a:r>
              <a:rPr lang="en-US" sz="1600" dirty="0" smtClean="0"/>
              <a:t> </a:t>
            </a:r>
          </a:p>
        </p:txBody>
      </p:sp>
      <p:pic>
        <p:nvPicPr>
          <p:cNvPr id="5" name="Picture 4" descr="Links-wRollover-Glossar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40" y="4250421"/>
            <a:ext cx="7849241" cy="215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58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1-Her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44" y="1095819"/>
            <a:ext cx="7380933" cy="1280871"/>
          </a:xfrm>
          <a:prstGeom prst="rect">
            <a:avLst/>
          </a:prstGeom>
        </p:spPr>
      </p:pic>
      <p:pic>
        <p:nvPicPr>
          <p:cNvPr id="3" name="Picture 2" descr="Inner-p-link-Her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44" y="4210102"/>
            <a:ext cx="2491065" cy="328041"/>
          </a:xfrm>
          <a:prstGeom prst="rect">
            <a:avLst/>
          </a:prstGeom>
        </p:spPr>
      </p:pic>
      <p:pic>
        <p:nvPicPr>
          <p:cNvPr id="5" name="Picture 4" descr="Subhead-Her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44" y="3051278"/>
            <a:ext cx="7380933" cy="4785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1714" y="652159"/>
            <a:ext cx="6660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H1 – Open Sans 60px #FFF font-weight 400, letter-spacing -2, line-height 67px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901713" y="2681946"/>
            <a:ext cx="7483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Subhead – Open Sans 18px, letter-spacing 0, line-height 25px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911957" y="3851012"/>
            <a:ext cx="7473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Below Primary CTA – Open Sans 13px #FFF, letter-spacing 0, line-height 18px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901713" y="4865440"/>
            <a:ext cx="4106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Multiline Below Primary CTA – div 500px</a:t>
            </a:r>
            <a:endParaRPr lang="en-US" sz="1600" dirty="0"/>
          </a:p>
        </p:txBody>
      </p:sp>
      <p:pic>
        <p:nvPicPr>
          <p:cNvPr id="11" name="Picture 10" descr="Dropdown_Text_Multilin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44" y="5234772"/>
            <a:ext cx="4277695" cy="10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233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148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ignUpMod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26" y="1534690"/>
            <a:ext cx="8269548" cy="413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0242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65823" y="424401"/>
            <a:ext cx="7404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H1 – Bitter 24px font-weight 400 #333, letter-spacing normal, line-height 44px</a:t>
            </a:r>
          </a:p>
        </p:txBody>
      </p:sp>
      <p:pic>
        <p:nvPicPr>
          <p:cNvPr id="3" name="Picture 2" descr="H1-SignUpMod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93" y="825675"/>
            <a:ext cx="6241977" cy="4391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5823" y="1490636"/>
            <a:ext cx="7404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Text – Open Sans 1.5em font-weight 400 #333, line-height 24px</a:t>
            </a:r>
          </a:p>
        </p:txBody>
      </p:sp>
      <p:pic>
        <p:nvPicPr>
          <p:cNvPr id="4" name="Picture 3" descr="P-SignUpMod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64" y="1829190"/>
            <a:ext cx="7286507" cy="566353"/>
          </a:xfrm>
          <a:prstGeom prst="rect">
            <a:avLst/>
          </a:prstGeom>
        </p:spPr>
      </p:pic>
      <p:pic>
        <p:nvPicPr>
          <p:cNvPr id="7" name="Picture 6" descr="FormLabel-SignUpModa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84" y="2897559"/>
            <a:ext cx="1442587" cy="3421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9416" y="2563322"/>
            <a:ext cx="7404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Form Label – Open Sans 16px font-weight 600 #666, line-height 24px</a:t>
            </a:r>
          </a:p>
        </p:txBody>
      </p:sp>
      <p:pic>
        <p:nvPicPr>
          <p:cNvPr id="9" name="Picture 8" descr="FormField-SignUpModa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30" y="3887488"/>
            <a:ext cx="4415727" cy="5724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80764" y="3519052"/>
            <a:ext cx="7404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Form Field – Open Sans 1.5em font-weight normal #000, Border-color #EEE </a:t>
            </a:r>
          </a:p>
        </p:txBody>
      </p:sp>
      <p:pic>
        <p:nvPicPr>
          <p:cNvPr id="11" name="Picture 10" descr="Button-SignUpModal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2" y="4936282"/>
            <a:ext cx="1479176" cy="6471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65823" y="4657492"/>
            <a:ext cx="7740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Button – Open Sans 16px font-weight 700 #FFF, Background #12890E, Rollover #0F720C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8811" y="5743800"/>
            <a:ext cx="7740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Privacy Link </a:t>
            </a:r>
            <a:r>
              <a:rPr lang="en-US" sz="1600" dirty="0" smtClean="0"/>
              <a:t>– Open Sans </a:t>
            </a:r>
            <a:r>
              <a:rPr lang="en-US" sz="1600" dirty="0" smtClean="0"/>
              <a:t>1.5em #0C648C, border-bottom 1px </a:t>
            </a:r>
            <a:r>
              <a:rPr lang="en-US" sz="1600" dirty="0" smtClean="0"/>
              <a:t>#0F720C </a:t>
            </a:r>
          </a:p>
        </p:txBody>
      </p:sp>
    </p:spTree>
    <p:extLst>
      <p:ext uri="{BB962C8B-B14F-4D97-AF65-F5344CB8AC3E}">
        <p14:creationId xmlns:p14="http://schemas.microsoft.com/office/powerpoint/2010/main" val="22970235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Contact 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1319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H2-ContactU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09" y="1727091"/>
            <a:ext cx="3251200" cy="609600"/>
          </a:xfrm>
          <a:prstGeom prst="rect">
            <a:avLst/>
          </a:prstGeom>
        </p:spPr>
      </p:pic>
      <p:pic>
        <p:nvPicPr>
          <p:cNvPr id="2" name="Picture 1" descr="H1-ContactU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09" y="625983"/>
            <a:ext cx="2367008" cy="6939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5823" y="424401"/>
            <a:ext cx="7404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H1 – Bitter </a:t>
            </a:r>
            <a:r>
              <a:rPr lang="en-US" sz="1600" dirty="0" smtClean="0"/>
              <a:t>36px </a:t>
            </a:r>
            <a:r>
              <a:rPr lang="en-US" sz="1600" dirty="0" smtClean="0"/>
              <a:t>font-weight 400 #333, letter-spacing normal, line-height 44px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8811" y="1488153"/>
            <a:ext cx="7404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H2 </a:t>
            </a:r>
            <a:r>
              <a:rPr lang="en-US" sz="1600" dirty="0" smtClean="0"/>
              <a:t>– Bitter </a:t>
            </a:r>
            <a:r>
              <a:rPr lang="en-US" sz="1600" dirty="0" smtClean="0"/>
              <a:t>24</a:t>
            </a:r>
            <a:r>
              <a:rPr lang="en-US" sz="1600" dirty="0" smtClean="0"/>
              <a:t>px </a:t>
            </a:r>
            <a:r>
              <a:rPr lang="en-US" sz="1600" dirty="0" smtClean="0"/>
              <a:t>font-weight 400 #333, letter-spacing normal, line-height </a:t>
            </a:r>
            <a:r>
              <a:rPr lang="en-US" sz="1600" dirty="0" smtClean="0"/>
              <a:t>32</a:t>
            </a:r>
            <a:r>
              <a:rPr lang="en-US" sz="1600" dirty="0" smtClean="0"/>
              <a:t>px</a:t>
            </a:r>
            <a:endParaRPr lang="en-US" sz="1600" dirty="0" smtClean="0"/>
          </a:p>
        </p:txBody>
      </p:sp>
      <p:pic>
        <p:nvPicPr>
          <p:cNvPr id="17" name="Picture 16" descr="DIVColumn-ContactU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17" y="2993091"/>
            <a:ext cx="3151592" cy="365651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65823" y="2548375"/>
            <a:ext cx="7404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Content</a:t>
            </a:r>
            <a:r>
              <a:rPr lang="en-US" sz="1600" dirty="0" smtClean="0"/>
              <a:t> </a:t>
            </a:r>
            <a:r>
              <a:rPr lang="en-US" sz="1600" dirty="0" smtClean="0"/>
              <a:t>– </a:t>
            </a:r>
            <a:r>
              <a:rPr lang="en-US" sz="1600" dirty="0" smtClean="0"/>
              <a:t>Same as Explainer / 2 column template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42564106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6168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65823" y="636085"/>
            <a:ext cx="7404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H1 – Bitter </a:t>
            </a:r>
            <a:r>
              <a:rPr lang="en-US" sz="1600" dirty="0" smtClean="0"/>
              <a:t>36px </a:t>
            </a:r>
            <a:r>
              <a:rPr lang="en-US" sz="1600" dirty="0" smtClean="0"/>
              <a:t>font-weight 400 #333, letter-spacing normal, line-height 44px</a:t>
            </a:r>
          </a:p>
        </p:txBody>
      </p:sp>
      <p:pic>
        <p:nvPicPr>
          <p:cNvPr id="3" name="Picture 2" descr="H1-SHO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76" y="937283"/>
            <a:ext cx="3996901" cy="5688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8274" y="1709314"/>
            <a:ext cx="7404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Label – Open Sans 21px </a:t>
            </a:r>
            <a:r>
              <a:rPr lang="en-US" sz="1600" dirty="0" smtClean="0"/>
              <a:t>font-weight 400 </a:t>
            </a:r>
            <a:r>
              <a:rPr lang="en-US" sz="1600" dirty="0" smtClean="0"/>
              <a:t>#666, line</a:t>
            </a:r>
            <a:r>
              <a:rPr lang="en-US" sz="1600" dirty="0" smtClean="0"/>
              <a:t>-height </a:t>
            </a:r>
            <a:r>
              <a:rPr lang="en-US" sz="1600" dirty="0" smtClean="0"/>
              <a:t>40px</a:t>
            </a:r>
            <a:endParaRPr lang="en-US" sz="1600" dirty="0" smtClean="0"/>
          </a:p>
        </p:txBody>
      </p:sp>
      <p:pic>
        <p:nvPicPr>
          <p:cNvPr id="4" name="Picture 3" descr="Label-SH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84" y="2035416"/>
            <a:ext cx="4295734" cy="336117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47083" y="3249140"/>
            <a:ext cx="6907701" cy="2777679"/>
            <a:chOff x="0" y="2815711"/>
            <a:chExt cx="9014816" cy="3624979"/>
          </a:xfrm>
        </p:grpSpPr>
        <p:pic>
          <p:nvPicPr>
            <p:cNvPr id="8" name="Picture 7" descr="Screen Shot 2015-02-19 at 10.10.14 A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815711"/>
              <a:ext cx="9002365" cy="1566164"/>
            </a:xfrm>
            <a:prstGeom prst="rect">
              <a:avLst/>
            </a:prstGeom>
          </p:spPr>
        </p:pic>
        <p:pic>
          <p:nvPicPr>
            <p:cNvPr id="5" name="Picture 4" descr="Radio-SHOP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011882"/>
              <a:ext cx="8915205" cy="1324404"/>
            </a:xfrm>
            <a:prstGeom prst="rect">
              <a:avLst/>
            </a:prstGeom>
          </p:spPr>
        </p:pic>
        <p:pic>
          <p:nvPicPr>
            <p:cNvPr id="7" name="Picture 6" descr="Radio-Rollover-SHOP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314" y="5123234"/>
              <a:ext cx="8840502" cy="1317456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878274" y="2682926"/>
            <a:ext cx="799957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Radio</a:t>
            </a:r>
            <a:r>
              <a:rPr lang="en-US" sz="1600" dirty="0" smtClean="0"/>
              <a:t> – Open Sans 21px </a:t>
            </a:r>
            <a:r>
              <a:rPr lang="en-US" sz="1600" dirty="0" smtClean="0"/>
              <a:t>font-weight 400 </a:t>
            </a:r>
            <a:r>
              <a:rPr lang="en-US" sz="1600" dirty="0" smtClean="0"/>
              <a:t>#666, line</a:t>
            </a:r>
            <a:r>
              <a:rPr lang="en-US" sz="1600" dirty="0" smtClean="0"/>
              <a:t>-height </a:t>
            </a:r>
            <a:r>
              <a:rPr lang="en-US" sz="1600" dirty="0" smtClean="0"/>
              <a:t>40px</a:t>
            </a:r>
          </a:p>
          <a:p>
            <a:r>
              <a:rPr lang="en-US" sz="1600" dirty="0" smtClean="0"/>
              <a:t>Default </a:t>
            </a:r>
            <a:r>
              <a:rPr lang="en-US" sz="1600" dirty="0"/>
              <a:t>background #</a:t>
            </a:r>
            <a:r>
              <a:rPr lang="en-US" sz="1600" dirty="0" err="1" smtClean="0"/>
              <a:t>eeeeee</a:t>
            </a:r>
            <a:r>
              <a:rPr lang="en-US" sz="1600" dirty="0" smtClean="0"/>
              <a:t>, Rollover </a:t>
            </a:r>
            <a:r>
              <a:rPr lang="en-US" sz="1600" dirty="0"/>
              <a:t>#</a:t>
            </a:r>
            <a:r>
              <a:rPr lang="de-DE" sz="1600" dirty="0" smtClean="0"/>
              <a:t>0e70b4</a:t>
            </a:r>
            <a:r>
              <a:rPr lang="de-DE" sz="1600" dirty="0"/>
              <a:t>, Selected #</a:t>
            </a:r>
            <a:r>
              <a:rPr lang="de-DE" sz="1600" dirty="0" smtClean="0"/>
              <a:t>12890e, Selected </a:t>
            </a:r>
            <a:r>
              <a:rPr lang="de-DE" sz="1600" dirty="0" err="1" smtClean="0"/>
              <a:t>rollover</a:t>
            </a:r>
            <a:r>
              <a:rPr lang="de-DE" sz="1600" dirty="0"/>
              <a:t> #0c5b09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8261550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683693" y="5709696"/>
            <a:ext cx="6333871" cy="567341"/>
            <a:chOff x="722180" y="5599884"/>
            <a:chExt cx="8396162" cy="752066"/>
          </a:xfrm>
        </p:grpSpPr>
        <p:pic>
          <p:nvPicPr>
            <p:cNvPr id="14" name="Picture 13" descr="Buttons-SHOP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180" y="5599884"/>
              <a:ext cx="3001944" cy="752066"/>
            </a:xfrm>
            <a:prstGeom prst="rect">
              <a:avLst/>
            </a:prstGeom>
          </p:spPr>
        </p:pic>
        <p:pic>
          <p:nvPicPr>
            <p:cNvPr id="17" name="Picture 16" descr="Buttons-Rollover1-SH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4321" y="5753817"/>
              <a:ext cx="2666992" cy="499271"/>
            </a:xfrm>
            <a:prstGeom prst="rect">
              <a:avLst/>
            </a:prstGeom>
          </p:spPr>
        </p:pic>
        <p:pic>
          <p:nvPicPr>
            <p:cNvPr id="18" name="Picture 17" descr="Buttons-Rollover2-SHOP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9039" y="5637183"/>
              <a:ext cx="2989303" cy="631988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865823" y="636085"/>
            <a:ext cx="7404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Form field </a:t>
            </a:r>
            <a:r>
              <a:rPr lang="en-US" sz="1600" dirty="0" smtClean="0"/>
              <a:t>– </a:t>
            </a:r>
            <a:r>
              <a:rPr lang="en-US" sz="1600" dirty="0" smtClean="0"/>
              <a:t>Open Sans 16px </a:t>
            </a:r>
            <a:r>
              <a:rPr lang="en-US" sz="1600" dirty="0" smtClean="0"/>
              <a:t>font-weight 400 </a:t>
            </a:r>
            <a:r>
              <a:rPr lang="en-US" sz="1600" dirty="0" smtClean="0"/>
              <a:t>#555, Background #EEE </a:t>
            </a:r>
            <a:endParaRPr lang="en-US" sz="1600" dirty="0" smtClean="0"/>
          </a:p>
        </p:txBody>
      </p:sp>
      <p:pic>
        <p:nvPicPr>
          <p:cNvPr id="2" name="Picture 1" descr="FormField-SHOP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80" y="999543"/>
            <a:ext cx="6487182" cy="572661"/>
          </a:xfrm>
          <a:prstGeom prst="rect">
            <a:avLst/>
          </a:prstGeom>
        </p:spPr>
      </p:pic>
      <p:pic>
        <p:nvPicPr>
          <p:cNvPr id="11" name="Picture 10" descr="HelpText-SHOP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35" y="2612367"/>
            <a:ext cx="4868501" cy="70256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28470" y="1963271"/>
            <a:ext cx="782525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Help text– Open Sans 80% </a:t>
            </a:r>
            <a:r>
              <a:rPr lang="en-US" sz="1600" dirty="0" smtClean="0"/>
              <a:t>font-weight 400 </a:t>
            </a:r>
            <a:r>
              <a:rPr lang="en-US" sz="1600" dirty="0"/>
              <a:t>#</a:t>
            </a:r>
            <a:r>
              <a:rPr lang="en-US" sz="1600" dirty="0" smtClean="0"/>
              <a:t>333, link </a:t>
            </a:r>
            <a:r>
              <a:rPr lang="en-US" sz="1600" dirty="0"/>
              <a:t>#0C648C, border-bottom 1px #</a:t>
            </a:r>
            <a:r>
              <a:rPr lang="en-US" sz="1600" dirty="0" smtClean="0"/>
              <a:t>0C648C, Background </a:t>
            </a:r>
            <a:r>
              <a:rPr lang="en-US" sz="1600" dirty="0" smtClean="0"/>
              <a:t>#EEE, line-height 250% </a:t>
            </a:r>
            <a:endParaRPr lang="en-US" sz="1600" dirty="0" smtClean="0"/>
          </a:p>
        </p:txBody>
      </p:sp>
      <p:pic>
        <p:nvPicPr>
          <p:cNvPr id="12" name="Picture 11" descr="Instruction-SHOP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21" y="3835462"/>
            <a:ext cx="3673164" cy="111240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40921" y="3476811"/>
            <a:ext cx="7825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Instructions– Open Sans 16px </a:t>
            </a:r>
            <a:r>
              <a:rPr lang="en-US" sz="1600" dirty="0" smtClean="0"/>
              <a:t>#333, </a:t>
            </a:r>
            <a:r>
              <a:rPr lang="en-US" sz="1600" dirty="0" smtClean="0"/>
              <a:t>line-height </a:t>
            </a:r>
            <a:r>
              <a:rPr lang="en-US" sz="1600" dirty="0" smtClean="0"/>
              <a:t>24px, </a:t>
            </a:r>
            <a:r>
              <a:rPr lang="en-US" sz="1600" dirty="0"/>
              <a:t>Background </a:t>
            </a:r>
            <a:r>
              <a:rPr lang="en-US" sz="1600" dirty="0" smtClean="0"/>
              <a:t>#CFEFFC,  </a:t>
            </a:r>
            <a:endParaRPr lang="en-US" sz="16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840921" y="5185342"/>
            <a:ext cx="782525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Buttons– Open Sans 21px  font-weight 700 </a:t>
            </a:r>
            <a:r>
              <a:rPr lang="en-US" sz="1600" dirty="0" smtClean="0"/>
              <a:t>#FFF, </a:t>
            </a:r>
            <a:r>
              <a:rPr lang="en-US" sz="1600" dirty="0" smtClean="0"/>
              <a:t>line-height </a:t>
            </a:r>
            <a:r>
              <a:rPr lang="en-US" sz="1600" dirty="0" smtClean="0"/>
              <a:t>24px</a:t>
            </a:r>
          </a:p>
          <a:p>
            <a:r>
              <a:rPr lang="en-US" sz="1600" dirty="0" smtClean="0"/>
              <a:t>Default Blue #</a:t>
            </a:r>
            <a:r>
              <a:rPr lang="en-US" sz="1600" dirty="0" smtClean="0"/>
              <a:t>0E70B4, </a:t>
            </a:r>
            <a:r>
              <a:rPr lang="en-US" sz="1600" dirty="0"/>
              <a:t>Rollover #</a:t>
            </a:r>
            <a:r>
              <a:rPr lang="en-US" sz="1600" dirty="0" smtClean="0"/>
              <a:t>0c619c,  Default Green #12890E</a:t>
            </a:r>
            <a:r>
              <a:rPr lang="en-US" sz="1600" dirty="0"/>
              <a:t>, Rollover #0f720c 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6346392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6219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me-Templa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11" y="1070881"/>
            <a:ext cx="4119335" cy="5155174"/>
          </a:xfrm>
          <a:prstGeom prst="rect">
            <a:avLst/>
          </a:prstGeom>
        </p:spPr>
      </p:pic>
      <p:pic>
        <p:nvPicPr>
          <p:cNvPr id="4" name="Picture 3" descr="Landing-Templa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954" y="1070881"/>
            <a:ext cx="4337017" cy="27579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6403" y="593678"/>
            <a:ext cx="2483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Home</a:t>
            </a:r>
            <a:endParaRPr lang="en-US" sz="16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458346" y="592630"/>
            <a:ext cx="2483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Landing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922336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utton-Her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36" y="1385652"/>
            <a:ext cx="3666818" cy="646638"/>
          </a:xfrm>
          <a:prstGeom prst="rect">
            <a:avLst/>
          </a:prstGeom>
        </p:spPr>
      </p:pic>
      <p:pic>
        <p:nvPicPr>
          <p:cNvPr id="6" name="Picture 5" descr="Button-Rollover-Her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82" y="2693838"/>
            <a:ext cx="3651263" cy="5732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9012" y="989834"/>
            <a:ext cx="7123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Button Default – </a:t>
            </a:r>
            <a:r>
              <a:rPr lang="en-US" sz="1600" dirty="0" smtClean="0"/>
              <a:t>Open Sans 20px </a:t>
            </a:r>
            <a:r>
              <a:rPr lang="en-US" sz="1600" dirty="0"/>
              <a:t>Bold #FFF, background #</a:t>
            </a:r>
            <a:r>
              <a:rPr lang="de-DE" sz="1600" dirty="0"/>
              <a:t>12890e</a:t>
            </a:r>
            <a:r>
              <a:rPr lang="en-US" sz="1600" dirty="0"/>
              <a:t>, padding </a:t>
            </a:r>
            <a:r>
              <a:rPr lang="en-US" sz="1600" dirty="0" smtClean="0"/>
              <a:t>35px</a:t>
            </a:r>
            <a:r>
              <a:rPr lang="en-US" sz="1600" dirty="0"/>
              <a:t>,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28250" y="2328744"/>
            <a:ext cx="7053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Button Rollover – Open Sans 20px Bold #FFF, background </a:t>
            </a:r>
            <a:r>
              <a:rPr lang="de-DE" sz="1600" dirty="0" smtClean="0"/>
              <a:t>#</a:t>
            </a:r>
            <a:r>
              <a:rPr lang="en-US" sz="1600" dirty="0" smtClean="0"/>
              <a:t>138F0E, padding 35px</a:t>
            </a:r>
            <a:endParaRPr lang="en-US" sz="1600" dirty="0"/>
          </a:p>
        </p:txBody>
      </p:sp>
      <p:pic>
        <p:nvPicPr>
          <p:cNvPr id="10" name="Picture 9" descr="DualButton-Her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625" y="3944742"/>
            <a:ext cx="4267875" cy="58636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58195" y="3569406"/>
            <a:ext cx="2997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Dual CTA – 35px between</a:t>
            </a:r>
            <a:endParaRPr lang="en-US" sz="1600" dirty="0"/>
          </a:p>
        </p:txBody>
      </p:sp>
      <p:pic>
        <p:nvPicPr>
          <p:cNvPr id="13" name="Picture 12" descr="Dropdown-Her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12" y="5173007"/>
            <a:ext cx="5599402" cy="72992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78680" y="4777186"/>
            <a:ext cx="7135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Dropdown – Open Sans 1.5em #555, dropdown height 44px, background #EEE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826920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xplainer-Templa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59" y="1793104"/>
            <a:ext cx="4307037" cy="2851534"/>
          </a:xfrm>
          <a:prstGeom prst="rect">
            <a:avLst/>
          </a:prstGeom>
        </p:spPr>
      </p:pic>
      <p:pic>
        <p:nvPicPr>
          <p:cNvPr id="5" name="Picture 4" descr="Article-Templa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077" y="1846026"/>
            <a:ext cx="3827186" cy="27986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6051" y="1303449"/>
            <a:ext cx="2483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Explainer</a:t>
            </a:r>
            <a:endParaRPr lang="en-US" sz="16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905920" y="1286572"/>
            <a:ext cx="2483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Article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0513520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rResearchers-Templa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450" y="1725248"/>
            <a:ext cx="5553326" cy="36617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98153" y="1258692"/>
            <a:ext cx="2483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One Column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7980273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0996" y="1258692"/>
            <a:ext cx="2483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Two Column</a:t>
            </a:r>
            <a:endParaRPr lang="en-US" sz="1600" dirty="0" smtClean="0"/>
          </a:p>
        </p:txBody>
      </p:sp>
      <p:pic>
        <p:nvPicPr>
          <p:cNvPr id="3" name="Picture 2" descr="Contact-Templa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53" y="1821403"/>
            <a:ext cx="5747694" cy="422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729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61192" y="1096816"/>
            <a:ext cx="2483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Glossary</a:t>
            </a:r>
            <a:endParaRPr lang="en-US" sz="1600" dirty="0" smtClean="0"/>
          </a:p>
        </p:txBody>
      </p:sp>
      <p:pic>
        <p:nvPicPr>
          <p:cNvPr id="3" name="Picture 2" descr="Glossary-Templa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53" y="1726644"/>
            <a:ext cx="6056052" cy="394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8175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nguageResources-Templa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05" y="1481803"/>
            <a:ext cx="6942594" cy="39099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61192" y="1096816"/>
            <a:ext cx="2483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Language Resources</a:t>
            </a:r>
          </a:p>
        </p:txBody>
      </p:sp>
    </p:spTree>
    <p:extLst>
      <p:ext uri="{BB962C8B-B14F-4D97-AF65-F5344CB8AC3E}">
        <p14:creationId xmlns:p14="http://schemas.microsoft.com/office/powerpoint/2010/main" val="14072851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nguageResources-Templa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05" y="1481803"/>
            <a:ext cx="6942594" cy="39099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61192" y="1096816"/>
            <a:ext cx="2483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Language Resources</a:t>
            </a:r>
          </a:p>
        </p:txBody>
      </p:sp>
    </p:spTree>
    <p:extLst>
      <p:ext uri="{BB962C8B-B14F-4D97-AF65-F5344CB8AC3E}">
        <p14:creationId xmlns:p14="http://schemas.microsoft.com/office/powerpoint/2010/main" val="2464446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11388" y="1096816"/>
            <a:ext cx="2483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Sitemap</a:t>
            </a:r>
          </a:p>
        </p:txBody>
      </p:sp>
      <p:pic>
        <p:nvPicPr>
          <p:cNvPr id="4" name="Picture 3" descr="Sitemap-Templa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192" y="1626516"/>
            <a:ext cx="6021616" cy="394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0941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49515" y="1064173"/>
            <a:ext cx="2483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SHOP</a:t>
            </a:r>
            <a:endParaRPr lang="en-US" sz="1600" dirty="0" smtClean="0"/>
          </a:p>
        </p:txBody>
      </p:sp>
      <p:pic>
        <p:nvPicPr>
          <p:cNvPr id="4" name="Picture 3" descr="SHOP1-Templa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717" y="1597246"/>
            <a:ext cx="6180566" cy="391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867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Hero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99424"/>
            <a:ext cx="6400800" cy="1752600"/>
          </a:xfrm>
        </p:spPr>
        <p:txBody>
          <a:bodyPr>
            <a:normAutofit/>
          </a:bodyPr>
          <a:lstStyle/>
          <a:p>
            <a:r>
              <a:rPr lang="en-US" sz="2500" dirty="0" smtClean="0"/>
              <a:t>Get Answers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986481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24630" y="1133533"/>
            <a:ext cx="6673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H1 – Bitter 36px #FFF font-weight 400, letter-spacing normal, line-height 44px</a:t>
            </a:r>
            <a:endParaRPr lang="en-US" sz="1600" dirty="0"/>
          </a:p>
        </p:txBody>
      </p:sp>
      <p:pic>
        <p:nvPicPr>
          <p:cNvPr id="9" name="Picture 8" descr="H1-GetAnswe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74" y="1616332"/>
            <a:ext cx="6944421" cy="609468"/>
          </a:xfrm>
          <a:prstGeom prst="rect">
            <a:avLst/>
          </a:prstGeom>
        </p:spPr>
      </p:pic>
      <p:pic>
        <p:nvPicPr>
          <p:cNvPr id="12" name="Picture 11" descr="Hero-para-GetAnswe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74" y="3247189"/>
            <a:ext cx="4944572" cy="180127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35461" y="2580856"/>
            <a:ext cx="7117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Paragraph – Open Sans 16px #FFF, line-height 24px</a:t>
            </a:r>
          </a:p>
          <a:p>
            <a:r>
              <a:rPr lang="en-US" sz="1600" dirty="0"/>
              <a:t>Links #A3CCE8 – Rollover #CFEFFE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98564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3-GetAnswe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59" y="2451447"/>
            <a:ext cx="3840941" cy="617639"/>
          </a:xfrm>
          <a:prstGeom prst="rect">
            <a:avLst/>
          </a:prstGeom>
        </p:spPr>
      </p:pic>
      <p:pic>
        <p:nvPicPr>
          <p:cNvPr id="2" name="Picture 1" descr="H2-GetAnswe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26" y="980523"/>
            <a:ext cx="8347592" cy="7810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2200" y="734095"/>
            <a:ext cx="66992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H2 – Bitter 35px #333 font-weight 400, letter-spacing normal, line-height 32px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922200" y="1897759"/>
            <a:ext cx="669927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H3 – Bitter 21px #666 font-weight 400, letter-spacing normal, line-height 25px</a:t>
            </a:r>
          </a:p>
          <a:p>
            <a:r>
              <a:rPr lang="en-US" sz="1600" dirty="0" smtClean="0"/>
              <a:t>Border-bottom – 1px #CCC</a:t>
            </a:r>
            <a:endParaRPr lang="en-US" sz="1600" dirty="0"/>
          </a:p>
        </p:txBody>
      </p:sp>
      <p:pic>
        <p:nvPicPr>
          <p:cNvPr id="5" name="Picture 4" descr="List-Rollover-GetAnswer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56" y="3686940"/>
            <a:ext cx="2437337" cy="26104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22200" y="3317608"/>
            <a:ext cx="78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List – Open Sans 16px #0C648C font-weight 400, text decoration underline, line-height 24px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09160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Secondary CTA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571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91470" y="754569"/>
            <a:ext cx="7763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Glyphicon</a:t>
            </a:r>
            <a:r>
              <a:rPr lang="en-US" sz="1600" dirty="0" smtClean="0"/>
              <a:t> – 34px #FFF</a:t>
            </a:r>
            <a:r>
              <a:rPr lang="en-US" sz="1600" dirty="0"/>
              <a:t>, font-weight </a:t>
            </a:r>
            <a:r>
              <a:rPr lang="en-US" sz="1600" dirty="0" smtClean="0"/>
              <a:t>400, background-color #043F59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891470" y="2274988"/>
            <a:ext cx="7221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Title – Open Sans 26px #FFF, font-weight: bold, letter-spacing -1px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901714" y="3636703"/>
            <a:ext cx="7210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Button Default – </a:t>
            </a:r>
            <a:r>
              <a:rPr lang="en-US" sz="1600" dirty="0" smtClean="0"/>
              <a:t>Open Sans 20px Bold #FFF, background </a:t>
            </a:r>
            <a:r>
              <a:rPr lang="en-US" sz="1600" dirty="0"/>
              <a:t>#</a:t>
            </a:r>
            <a:r>
              <a:rPr lang="de-DE" sz="1600" dirty="0"/>
              <a:t>12890e</a:t>
            </a:r>
            <a:r>
              <a:rPr lang="en-US" sz="1600" dirty="0"/>
              <a:t>, padding </a:t>
            </a:r>
            <a:r>
              <a:rPr lang="en-US" sz="1600" dirty="0" smtClean="0"/>
              <a:t>35px</a:t>
            </a:r>
            <a:r>
              <a:rPr lang="en-US" sz="1600" dirty="0"/>
              <a:t>, </a:t>
            </a:r>
          </a:p>
        </p:txBody>
      </p:sp>
      <p:pic>
        <p:nvPicPr>
          <p:cNvPr id="9" name="Picture 8" descr="Glyphicon-SCT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64" y="1123901"/>
            <a:ext cx="993074" cy="781586"/>
          </a:xfrm>
          <a:prstGeom prst="rect">
            <a:avLst/>
          </a:prstGeom>
        </p:spPr>
      </p:pic>
      <p:pic>
        <p:nvPicPr>
          <p:cNvPr id="10" name="Picture 9" descr="Title-SCT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64" y="2644320"/>
            <a:ext cx="7118544" cy="612986"/>
          </a:xfrm>
          <a:prstGeom prst="rect">
            <a:avLst/>
          </a:prstGeom>
        </p:spPr>
      </p:pic>
      <p:pic>
        <p:nvPicPr>
          <p:cNvPr id="11" name="Picture 10" descr="Button-SCT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64" y="4006035"/>
            <a:ext cx="2796003" cy="626099"/>
          </a:xfrm>
          <a:prstGeom prst="rect">
            <a:avLst/>
          </a:prstGeom>
        </p:spPr>
      </p:pic>
      <p:pic>
        <p:nvPicPr>
          <p:cNvPr id="12" name="Picture 11" descr="Button-Rollover_SCT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64" y="5309006"/>
            <a:ext cx="2744543" cy="65182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91471" y="4908701"/>
            <a:ext cx="7302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Button </a:t>
            </a:r>
            <a:r>
              <a:rPr lang="en-US" sz="1600" dirty="0" smtClean="0"/>
              <a:t>Rollover </a:t>
            </a:r>
            <a:r>
              <a:rPr lang="en-US" sz="1600" dirty="0"/>
              <a:t>– </a:t>
            </a:r>
            <a:r>
              <a:rPr lang="en-US" sz="1600" dirty="0" smtClean="0"/>
              <a:t>Open Sans 20px </a:t>
            </a:r>
            <a:r>
              <a:rPr lang="en-US" sz="1600" dirty="0"/>
              <a:t>Bold #FFF, background </a:t>
            </a:r>
            <a:r>
              <a:rPr lang="de-DE" sz="1600" dirty="0"/>
              <a:t>#</a:t>
            </a:r>
            <a:r>
              <a:rPr lang="en-US" sz="1600" dirty="0"/>
              <a:t>138F0E</a:t>
            </a:r>
            <a:r>
              <a:rPr lang="en-US" sz="1600" dirty="0" smtClean="0"/>
              <a:t>, </a:t>
            </a:r>
            <a:r>
              <a:rPr lang="en-US" sz="1600" dirty="0"/>
              <a:t>padding 35px, </a:t>
            </a:r>
          </a:p>
        </p:txBody>
      </p:sp>
    </p:spTree>
    <p:extLst>
      <p:ext uri="{BB962C8B-B14F-4D97-AF65-F5344CB8AC3E}">
        <p14:creationId xmlns:p14="http://schemas.microsoft.com/office/powerpoint/2010/main" val="258932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1413</Words>
  <Application>Microsoft Macintosh PowerPoint</Application>
  <PresentationFormat>On-screen Show (4:3)</PresentationFormat>
  <Paragraphs>128</Paragraphs>
  <Slides>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LEARN Style Inventory</vt:lpstr>
      <vt:lpstr>Hero</vt:lpstr>
      <vt:lpstr>PowerPoint Presentation</vt:lpstr>
      <vt:lpstr>PowerPoint Presentation</vt:lpstr>
      <vt:lpstr>Hero</vt:lpstr>
      <vt:lpstr>PowerPoint Presentation</vt:lpstr>
      <vt:lpstr>PowerPoint Presentation</vt:lpstr>
      <vt:lpstr>Secondary CTA</vt:lpstr>
      <vt:lpstr>PowerPoint Presentation</vt:lpstr>
      <vt:lpstr>Action Bar</vt:lpstr>
      <vt:lpstr>PowerPoint Presentation</vt:lpstr>
      <vt:lpstr>Subscribe Module</vt:lpstr>
      <vt:lpstr>PowerPoint Presentation</vt:lpstr>
      <vt:lpstr>Blog Module</vt:lpstr>
      <vt:lpstr>PowerPoint Presentation</vt:lpstr>
      <vt:lpstr>Explainer</vt:lpstr>
      <vt:lpstr>PowerPoint Presentation</vt:lpstr>
      <vt:lpstr>PowerPoint Presentation</vt:lpstr>
      <vt:lpstr>PowerPoint Presentation</vt:lpstr>
      <vt:lpstr>PowerPoint Presentation</vt:lpstr>
      <vt:lpstr>Article</vt:lpstr>
      <vt:lpstr>PowerPoint Presentation</vt:lpstr>
      <vt:lpstr>Blog</vt:lpstr>
      <vt:lpstr>PowerPoint Presentation</vt:lpstr>
      <vt:lpstr>PowerPoint Presentation</vt:lpstr>
      <vt:lpstr>Sitemap</vt:lpstr>
      <vt:lpstr>PowerPoint Presentation</vt:lpstr>
      <vt:lpstr>Glossary</vt:lpstr>
      <vt:lpstr>PowerPoint Presentation</vt:lpstr>
      <vt:lpstr>Modal</vt:lpstr>
      <vt:lpstr>PowerPoint Presentation</vt:lpstr>
      <vt:lpstr>PowerPoint Presentation</vt:lpstr>
      <vt:lpstr>Contact Us</vt:lpstr>
      <vt:lpstr>PowerPoint Presentation</vt:lpstr>
      <vt:lpstr>SHOP</vt:lpstr>
      <vt:lpstr>PowerPoint Presentation</vt:lpstr>
      <vt:lpstr>PowerPoint Presentation</vt:lpstr>
      <vt:lpstr>Templates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Aquilent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 Style Inventory</dc:title>
  <dc:creator>Eric Karns</dc:creator>
  <cp:lastModifiedBy>Eric Karns</cp:lastModifiedBy>
  <cp:revision>69</cp:revision>
  <dcterms:created xsi:type="dcterms:W3CDTF">2015-02-17T16:51:05Z</dcterms:created>
  <dcterms:modified xsi:type="dcterms:W3CDTF">2015-02-19T15:30:42Z</dcterms:modified>
</cp:coreProperties>
</file>